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58" r:id="rId4"/>
  </p:sldMasterIdLst>
  <p:notesMasterIdLst>
    <p:notesMasterId r:id="rId21"/>
  </p:notesMasterIdLst>
  <p:handoutMasterIdLst>
    <p:handoutMasterId r:id="rId22"/>
  </p:handoutMasterIdLst>
  <p:sldIdLst>
    <p:sldId id="325" r:id="rId5"/>
    <p:sldId id="344" r:id="rId6"/>
    <p:sldId id="307" r:id="rId7"/>
    <p:sldId id="312" r:id="rId8"/>
    <p:sldId id="324" r:id="rId9"/>
    <p:sldId id="338" r:id="rId10"/>
    <p:sldId id="339" r:id="rId11"/>
    <p:sldId id="317" r:id="rId12"/>
    <p:sldId id="341" r:id="rId13"/>
    <p:sldId id="342" r:id="rId14"/>
    <p:sldId id="336" r:id="rId15"/>
    <p:sldId id="334" r:id="rId16"/>
    <p:sldId id="340" r:id="rId17"/>
    <p:sldId id="343" r:id="rId18"/>
    <p:sldId id="337" r:id="rId19"/>
    <p:sldId id="32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3F3C7F-96AE-6AE2-2E8B-344D4118A11F}" v="455" dt="2025-03-13T17:25:50.802"/>
  </p1510:revLst>
</p1510:revInfo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45" autoAdjust="0"/>
    <p:restoredTop sz="95394" autoAdjust="0"/>
  </p:normalViewPr>
  <p:slideViewPr>
    <p:cSldViewPr snapToGrid="0">
      <p:cViewPr varScale="1">
        <p:scale>
          <a:sx n="61" d="100"/>
          <a:sy n="61" d="100"/>
        </p:scale>
        <p:origin x="1024" y="84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2069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04B9809-3C73-CA2B-1791-620EA168CC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7B1C58-A1FD-D1E1-33AB-1303C48435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6AA30A-158D-435B-B1F3-6FF82BD60FDF}" type="datetimeFigureOut">
              <a:rPr lang="en-US" smtClean="0"/>
              <a:t>3/13/2025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17A0D9-659F-DDC6-CBD8-29B61E0FF7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9E0617-6128-05F5-8F48-6A0A1D1479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0A24AC-02A6-46A1-A072-EAC8AC25DC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919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A0313-F537-4ED0-973B-4729E10A826A}" type="datetimeFigureOut">
              <a:rPr lang="en-US" smtClean="0"/>
              <a:t>3/13/2025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C92804-03A6-47F6-A893-4DDB8903A8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17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8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754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733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841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182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977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219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839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034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206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72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623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0472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0472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46538D75-00C2-DE73-4C65-FE94AC658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6B601B81-68C1-B63A-105C-EC637DF56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9F3E495-0415-392A-9A07-34555BBC7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67137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268C47-2910-B99C-EC67-F6649ADC2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019515-4A04-FBE0-E89C-86ECBB7E9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D9C272-2490-C827-9BE5-9CEE41850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18445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32613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3943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FF68BE-C313-C839-B719-0339AC344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4F4E5F-FFF4-F934-3DD9-134F8D242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FE0F82-88EB-FAE2-FC02-99D5EE301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04382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F7D84AA-0BCE-9C85-4510-34EBAE061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24" y="708955"/>
            <a:ext cx="12193526" cy="5463893"/>
            <a:chOff x="-1524" y="708955"/>
            <a:chExt cx="12193526" cy="546389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41002A6-9DB7-26A1-2425-8C496B953CA4}"/>
                </a:ext>
              </a:extLst>
            </p:cNvPr>
            <p:cNvSpPr/>
            <p:nvPr userDrawn="1"/>
          </p:nvSpPr>
          <p:spPr>
            <a:xfrm>
              <a:off x="-1524" y="709613"/>
              <a:ext cx="12192000" cy="5463235"/>
            </a:xfrm>
            <a:prstGeom prst="rect">
              <a:avLst/>
            </a:prstGeom>
            <a:solidFill>
              <a:schemeClr val="accent3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9F029623-B14D-1CDC-9D8F-47D563937B5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3670" t="-7182" r="-9886" b="52046"/>
            <a:stretch/>
          </p:blipFill>
          <p:spPr>
            <a:xfrm>
              <a:off x="-1" y="1162050"/>
              <a:ext cx="5568949" cy="5009032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B4D8031F-ED2A-8D7E-D369-6BF3256FE3F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56" t="-7183" r="44925" b="48899"/>
            <a:stretch/>
          </p:blipFill>
          <p:spPr>
            <a:xfrm rot="16200000">
              <a:off x="7239292" y="366674"/>
              <a:ext cx="4610430" cy="5294991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28D3FB-54EA-410D-A062-8F118E5D0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93477A-1279-4BCC-8257-14CC2361F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7F04C86-E215-DFBB-8302-70BCCDFC2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708956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29577F-647F-5850-5636-6ED05B995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94828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CBFB4F-DC16-FC59-E9E7-B92910449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16429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690604-E7DB-AFA3-7E13-CAFF46FF5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7968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2874C2-BA39-4778-DC11-487CC4FC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605041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6D6334D-FB4A-4843-F2FB-1CAC50021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86958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FC043C06-5053-E291-E708-44B684DC52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932" y="1115167"/>
            <a:ext cx="8534136" cy="4655385"/>
          </a:xfrm>
        </p:spPr>
        <p:txBody>
          <a:bodyPr>
            <a:noAutofit/>
          </a:bodyPr>
          <a:lstStyle>
            <a:lvl1pPr algn="ctr">
              <a:defRPr sz="72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408054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F9E0CFE-F27B-4D50-AA2F-7146CA90E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" y="2138289"/>
            <a:ext cx="12188952" cy="4033912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2C488A36-B0CB-7B46-C2A6-BA57D39EC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860" r="37853" b="27738"/>
          <a:stretch/>
        </p:blipFill>
        <p:spPr>
          <a:xfrm>
            <a:off x="6962087" y="2143124"/>
            <a:ext cx="5226865" cy="4033839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A8614BA2-9387-F1B5-B7DB-B34DAE90FE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2177" y="365125"/>
            <a:ext cx="10778937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994EC89-4FAE-445C-A6E8-D55E4A34DE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2899" y="2350108"/>
            <a:ext cx="10778221" cy="3609461"/>
          </a:xfrm>
        </p:spPr>
        <p:txBody>
          <a:bodyPr anchor="ctr" anchorCtr="0">
            <a:normAutofit/>
          </a:bodyPr>
          <a:lstStyle>
            <a:lvl1pPr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ECF93F-3E86-4C44-BAF1-ADE160CAD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A80DA6A-71F3-6286-F60A-EEEC918871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5F98B46-5DFC-3487-EB05-148905CA6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138288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D768F8E-3DFF-8D92-E3CF-5AE5F6DA5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045761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E83A1EA-5EE3-D81A-D135-860F481F6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64727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EA58FF-2FB1-3B78-FDCF-E5DC2EFE5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17220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6970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0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C2EA47A-F66B-4005-A5A4-458E90C096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2897" y="576262"/>
            <a:ext cx="5646541" cy="5295371"/>
          </a:xfrm>
        </p:spPr>
        <p:txBody>
          <a:bodyPr anchor="ctr" anchorCtr="0">
            <a:normAutofit/>
          </a:bodyPr>
          <a:lstStyle>
            <a:lvl1pPr>
              <a:defRPr sz="4400"/>
            </a:lvl1pPr>
          </a:lstStyle>
          <a:p>
            <a:pPr algn="l">
              <a:lnSpc>
                <a:spcPts val="5800"/>
              </a:lnSpc>
            </a:pPr>
            <a:r>
              <a:rPr lang="en-US" sz="4800" dirty="0"/>
              <a:t>Click to add title </a:t>
            </a:r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6379D45C-F78A-E101-CD9D-C98EA6E6C5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3095" y="-1"/>
            <a:ext cx="5013087" cy="6857998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034425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C2EA47A-F66B-4005-A5A4-458E90C096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2897" y="576263"/>
            <a:ext cx="5646541" cy="3304494"/>
          </a:xfrm>
        </p:spPr>
        <p:txBody>
          <a:bodyPr anchor="b" anchorCtr="0">
            <a:normAutofit/>
          </a:bodyPr>
          <a:lstStyle>
            <a:lvl1pPr>
              <a:defRPr sz="4400"/>
            </a:lvl1pPr>
          </a:lstStyle>
          <a:p>
            <a:pPr algn="l">
              <a:lnSpc>
                <a:spcPts val="5800"/>
              </a:lnSpc>
            </a:pPr>
            <a:r>
              <a:rPr lang="en-US" sz="4800" dirty="0"/>
              <a:t>Click to add title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415B1A-CA14-E219-0C7F-0B38B1684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096" y="1"/>
            <a:ext cx="5013088" cy="6857999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BA35BB-6689-91C0-7D75-944092B3C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605041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71949B5-8206-3159-8E9E-E95F2A9AA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483096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97BFBC-DA17-6BEB-A937-333E9504D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363569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F9A5C70-EFC4-1BAB-285F-B317FAF474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2275" y="4148138"/>
            <a:ext cx="5673726" cy="15287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073F905-5A3E-F9EB-B095-7A3A17C1E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249" t="13424" r="28018" b="11087"/>
          <a:stretch/>
        </p:blipFill>
        <p:spPr>
          <a:xfrm>
            <a:off x="6472427" y="0"/>
            <a:ext cx="50237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484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77B93E-437F-D9D6-D3D1-6DE5F025A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44200" y="1"/>
            <a:ext cx="751984" cy="6857999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74AAE1C-171A-32A3-E6FD-75252CAB8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796" t="12194" r="49125" b="12256"/>
          <a:stretch/>
        </p:blipFill>
        <p:spPr>
          <a:xfrm>
            <a:off x="10732660" y="-5609"/>
            <a:ext cx="763524" cy="686360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581E4B7-6D97-63BF-7E87-5E71F8BD8C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2178" y="365125"/>
            <a:ext cx="9733538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630934-DBD2-4535-961F-B198ABA2D0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9106" y="2198915"/>
            <a:ext cx="9741183" cy="334531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aseline="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20D2A6-7700-487F-AC7E-A5A2C30DC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C30D6A-6415-42E1-89E9-EF806C3FE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05DBF26-BAB3-D5FD-5EA7-310263D4C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40584B-2A03-52F7-B667-9CD1A2BD7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605041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C0872-DC48-53B1-8569-7A913D92D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0744200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635D700-0F05-E0E7-FB42-2FC890C26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0630770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C00B3F-62BE-8535-5239-46279DF1B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052457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7530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B7AE2FB-B934-16AA-2537-04016B7F1A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2897" y="576263"/>
            <a:ext cx="5646541" cy="3304494"/>
          </a:xfrm>
        </p:spPr>
        <p:txBody>
          <a:bodyPr anchor="b" anchorCtr="0">
            <a:normAutofit/>
          </a:bodyPr>
          <a:lstStyle>
            <a:lvl1pPr>
              <a:defRPr sz="4400"/>
            </a:lvl1pPr>
          </a:lstStyle>
          <a:p>
            <a:pPr algn="l">
              <a:lnSpc>
                <a:spcPts val="5800"/>
              </a:lnSpc>
            </a:pPr>
            <a:r>
              <a:rPr lang="en-US" sz="4800" dirty="0"/>
              <a:t>Click to add title 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B5241927-0828-2C0E-290E-E82A357BC8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2275" y="4148138"/>
            <a:ext cx="5673726" cy="15287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6379D45C-F78A-E101-CD9D-C98EA6E6C5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3095" y="-1"/>
            <a:ext cx="5013087" cy="6857998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4F6DF6-2D97-1E21-15A5-D0E9397E2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504656" y="2020824"/>
            <a:ext cx="687343" cy="1896697"/>
          </a:xfrm>
          <a:prstGeom prst="rect">
            <a:avLst/>
          </a:prstGeom>
          <a:solidFill>
            <a:schemeClr val="accent3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36501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8B6FBD3-8FFB-2E51-CAC4-CFB7B5AF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491640" y="0"/>
            <a:ext cx="708823" cy="713232"/>
          </a:xfrm>
          <a:prstGeom prst="rect">
            <a:avLst/>
          </a:prstGeom>
          <a:solidFill>
            <a:schemeClr val="accent3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2178" y="365125"/>
            <a:ext cx="10660350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2178" y="2198914"/>
            <a:ext cx="5157787" cy="3455925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28600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143000">
              <a:spcBef>
                <a:spcPts val="1000"/>
              </a:spcBef>
              <a:defRPr sz="1800"/>
            </a:lvl4pPr>
            <a:lvl5pPr marL="160020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198C3F1-4E77-7888-CDB8-CF9406E4A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93561D3-90F6-AD82-BCFE-90F9427D8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32F9B33-3FA7-526F-7B45-342EB64A1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620B83B-1673-865A-1958-873C4765EFA0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924741" y="2198913"/>
            <a:ext cx="5157787" cy="3455925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28600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143000">
              <a:spcBef>
                <a:spcPts val="1000"/>
              </a:spcBef>
              <a:defRPr sz="1800"/>
            </a:lvl4pPr>
            <a:lvl5pPr marL="160020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44298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ntent 2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365125"/>
            <a:ext cx="10654936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sz="4400" dirty="0"/>
              <a:t>Click to add title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105342" y="2198914"/>
            <a:ext cx="3970218" cy="344598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845EA08-ECD8-E8B5-40BF-E899F31509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0C4E27-95CA-78A5-BD7A-6109D75C8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504656" y="2020824"/>
            <a:ext cx="687343" cy="1896697"/>
          </a:xfrm>
          <a:prstGeom prst="rect">
            <a:avLst/>
          </a:prstGeom>
          <a:solidFill>
            <a:schemeClr val="accent3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AE4F7BC-B724-2456-4104-1C5E254EEF3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22178" y="2198914"/>
            <a:ext cx="6487908" cy="3455925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28600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143000">
              <a:spcBef>
                <a:spcPts val="1000"/>
              </a:spcBef>
              <a:defRPr sz="1800"/>
            </a:lvl4pPr>
            <a:lvl5pPr marL="160020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6218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4" y="1825625"/>
            <a:ext cx="10515600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25CBB87-BE9B-82CE-8A24-F21EEA036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2131628-C033-9728-C4CF-90CDBCB8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67216CA-9A26-BBE7-68A3-9237D22CD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42489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4408E76-0AE4-495F-87FB-5DD280A91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491640" y="5610"/>
            <a:ext cx="708823" cy="713232"/>
          </a:xfrm>
          <a:prstGeom prst="rect">
            <a:avLst/>
          </a:prstGeom>
          <a:solidFill>
            <a:schemeClr val="accent3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F130D9-40F7-D817-3F42-72C9D58579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843" y="667582"/>
            <a:ext cx="5102717" cy="2482018"/>
          </a:xfrm>
        </p:spPr>
        <p:txBody>
          <a:bodyPr anchor="t" anchorCtr="0">
            <a:noAutofit/>
          </a:bodyPr>
          <a:lstStyle>
            <a:lvl1pPr>
              <a:defRPr sz="4400"/>
            </a:lvl1pPr>
          </a:lstStyle>
          <a:p>
            <a:r>
              <a:rPr lang="en-US" sz="4400" dirty="0"/>
              <a:t>Click to add title 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88A7439-0E5E-18D2-A4C7-D377032ED25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668964" y="667582"/>
            <a:ext cx="5827220" cy="2482018"/>
          </a:xfrm>
        </p:spPr>
        <p:txBody>
          <a:bodyPr tIns="9144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</a:defRPr>
            </a:lvl3pPr>
            <a:lvl4pPr marL="1371600" indent="0">
              <a:buNone/>
              <a:defRPr sz="1800">
                <a:solidFill>
                  <a:schemeClr val="tx2"/>
                </a:solidFill>
              </a:defRPr>
            </a:lvl4pPr>
            <a:lvl5pPr marL="1828800" indent="0">
              <a:buNone/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3471630-9EC8-4C68-B4D8-D98C242DBE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3843" y="3362959"/>
            <a:ext cx="11102339" cy="2827459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FB3B490-399A-EF1F-9626-CCCE0F5FF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3116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3" y="365760"/>
            <a:ext cx="11067089" cy="1325880"/>
          </a:xfrm>
        </p:spPr>
        <p:txBody>
          <a:bodyPr anchor="ctr">
            <a:normAutofit/>
          </a:bodyPr>
          <a:lstStyle>
            <a:lvl1pPr>
              <a:lnSpc>
                <a:spcPts val="2800"/>
              </a:lnSpc>
              <a:spcBef>
                <a:spcPts val="1000"/>
              </a:spcBef>
              <a:defRPr sz="4400" b="0" i="0"/>
            </a:lvl1pPr>
          </a:lstStyle>
          <a:p>
            <a:r>
              <a:rPr lang="en-US" sz="4400" dirty="0"/>
              <a:t>Click to add title 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6BF945-F985-4A89-9868-A82E90E10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504656" y="2020824"/>
            <a:ext cx="687343" cy="1896697"/>
          </a:xfrm>
          <a:prstGeom prst="rect">
            <a:avLst/>
          </a:prstGeom>
          <a:solidFill>
            <a:schemeClr val="accent3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A7B33CF-0773-56F3-9F3B-1619AA6667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624" y="2189377"/>
            <a:ext cx="3568990" cy="3517679"/>
          </a:xfrm>
        </p:spPr>
        <p:txBody>
          <a:bodyPr tIns="0" bIns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EB4A43A1-5A81-D0D1-BD71-0485EDDD4CC8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501469" y="2189377"/>
            <a:ext cx="6565769" cy="351768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A39699-E09B-80CC-75A3-1A20865AB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0470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365125"/>
            <a:ext cx="10654936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sz="4400" dirty="0"/>
              <a:t>Click to add title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13657" y="2198914"/>
            <a:ext cx="3970218" cy="344598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921213" y="2198914"/>
            <a:ext cx="6154347" cy="344598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3A46AB-E26C-4F66-A0B8-4CDBD5F40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494040" y="4282928"/>
            <a:ext cx="699477" cy="1898809"/>
          </a:xfrm>
          <a:prstGeom prst="rect">
            <a:avLst/>
          </a:prstGeom>
          <a:solidFill>
            <a:schemeClr val="accent3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845EA08-ECD8-E8B5-40BF-E899F31509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834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365125"/>
            <a:ext cx="10661904" cy="132556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25CBB87-BE9B-82CE-8A24-F21EEA036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2131628-C033-9728-C4CF-90CDBCB8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67216CA-9A26-BBE7-68A3-9237D22CD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402F1FD3-6A03-65D9-EE3B-3A0AE0FD8D8F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20688" y="2189377"/>
            <a:ext cx="10661840" cy="34909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4816478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9BDEB7A-D103-487A-8C1B-9145FB24B6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2897" y="539496"/>
            <a:ext cx="5228393" cy="269719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sz="4800" dirty="0"/>
              <a:t>Click to add title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017A3E-25F7-41D5-AABB-24D0E2673A6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2897" y="3354749"/>
            <a:ext cx="5228392" cy="258247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05C0C26-4C66-47DC-B079-5B94C22F1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7E30B1-7066-9D31-7A11-7B81B65D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72E672D-C862-C853-0730-15E3C4953D67}"/>
              </a:ext>
            </a:extLst>
          </p:cNvPr>
          <p:cNvSpPr/>
          <p:nvPr userDrawn="1"/>
        </p:nvSpPr>
        <p:spPr>
          <a:xfrm>
            <a:off x="9884230" y="1"/>
            <a:ext cx="1611954" cy="6857999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0336ED-3DCB-4524-8A3F-9FBBD0B18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605041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15F86B-1A6A-ECD5-F63A-4280BADEF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9884230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B5534F0-444E-1FA5-FC8F-F04505FC0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9768622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119972F-DA18-8749-FF59-A83CA1E1F4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9372495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7D80A1-B7E7-2F80-975E-2E87C591BB67}"/>
              </a:ext>
            </a:extLst>
          </p:cNvPr>
          <p:cNvSpPr/>
          <p:nvPr userDrawn="1"/>
        </p:nvSpPr>
        <p:spPr>
          <a:xfrm>
            <a:off x="7760541" y="1"/>
            <a:ext cx="1611954" cy="6857999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E88F6AB-6890-F7DE-7C01-CE237F778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9481352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F6575E3-45E3-206E-9037-D8FD562B7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760541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BE4BC31-600E-ECD3-1E7F-FE4F6F720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644933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3F8CA839-B327-1ECD-C35D-02164F5BBD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706" t="12194" r="49126" b="12256"/>
          <a:stretch/>
        </p:blipFill>
        <p:spPr>
          <a:xfrm>
            <a:off x="9884229" y="-5609"/>
            <a:ext cx="1611955" cy="6863608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E1A97957-D274-4D24-1862-D53BF72826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790" t="12194" r="70042" b="12256"/>
          <a:stretch/>
        </p:blipFill>
        <p:spPr>
          <a:xfrm>
            <a:off x="7753789" y="5610"/>
            <a:ext cx="1611955" cy="686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222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B034DD9-4A61-318F-88CF-79721B55A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496DA99-E916-9F7C-9E88-AA06046AE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1CC86B5-B6B3-4633-0D90-AACB44D0D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66235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78F7F10-35F6-E392-D41B-3CD300D5CCF8}"/>
              </a:ext>
            </a:extLst>
          </p:cNvPr>
          <p:cNvSpPr/>
          <p:nvPr/>
        </p:nvSpPr>
        <p:spPr>
          <a:xfrm>
            <a:off x="0" y="685800"/>
            <a:ext cx="11494008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181600" cy="420638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Char char="¬"/>
            </a:pPr>
            <a:r>
              <a:rPr lang="en-US"/>
              <a:t>Click to edit Master text styles</a:t>
            </a:r>
          </a:p>
          <a:p>
            <a:pPr lvl="1">
              <a:buChar char="¬"/>
            </a:pPr>
            <a:r>
              <a:rPr lang="en-US"/>
              <a:t>Second level</a:t>
            </a:r>
          </a:p>
          <a:p>
            <a:pPr lvl="2">
              <a:buChar char="¬"/>
            </a:pPr>
            <a:r>
              <a:rPr lang="en-US"/>
              <a:t>Third level</a:t>
            </a:r>
          </a:p>
          <a:p>
            <a:pPr lvl="3">
              <a:buChar char="¬"/>
            </a:pPr>
            <a:r>
              <a:rPr lang="en-US"/>
              <a:t>Fourth level</a:t>
            </a:r>
          </a:p>
          <a:p>
            <a:pPr lvl="4">
              <a:buChar char="¬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56178" y="1825625"/>
            <a:ext cx="518004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35274CEC-210E-BC97-9B79-A7D801E4B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86B3D53-F805-C08E-2359-498218FC6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1C4695B-D7BD-45F7-EB23-6FDAF2410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12737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A1F52B7-5271-53AA-8260-0CF50FF8DA3C}"/>
              </a:ext>
            </a:extLst>
          </p:cNvPr>
          <p:cNvSpPr/>
          <p:nvPr/>
        </p:nvSpPr>
        <p:spPr>
          <a:xfrm>
            <a:off x="0" y="685800"/>
            <a:ext cx="11494008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78" y="365125"/>
            <a:ext cx="10515600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17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2178" y="2505075"/>
            <a:ext cx="515778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5459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54590" y="2505075"/>
            <a:ext cx="5183188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198C3F1-4E77-7888-CDB8-CF9406E4A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93561D3-90F6-AD82-BCFE-90F9427D8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32F9B33-3FA7-526F-7B45-342EB64A1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93503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15600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9328E63-E075-39E2-BAA7-30CCAE2E7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A5894A5-0E01-F43E-C68A-2EFAB2EB8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250128C-CE40-2B40-1B89-7E9AAAAC4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18707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281B99-C6A0-F92A-BDD3-BB362196501C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B8367C-67E1-A50A-1584-F859A6FED9C9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BB8861-51D7-741E-6B2C-25412D40E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69A2F-0657-B33B-8334-C458A9538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4FC84-48ED-0480-2497-FCD84C127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88231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12425" cy="1600200"/>
          </a:xfrm>
        </p:spPr>
        <p:txBody>
          <a:bodyPr anchor="b">
            <a:norm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2830" y="2199340"/>
            <a:ext cx="6172200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3932237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3F37370-7C05-0AAE-A0C3-9EE620A84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900B8E3-39E6-A88A-BBFB-717596EB3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48E340D-1840-D987-3EEA-963BDDE31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64303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3932237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1276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3932237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0F28E44-58BB-553B-BBD0-F292C66CC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F22D156-E5FE-F118-0553-B401F1965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8AEE0A6-6120-9BA2-5751-E0E2D8CF0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85404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4B53B4F-080C-8523-03AD-871CC3B8D168}"/>
              </a:ext>
            </a:extLst>
          </p:cNvPr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3B790B-70BD-FD52-2540-F1DA4882170E}"/>
              </a:ext>
            </a:extLst>
          </p:cNvPr>
          <p:cNvSpPr/>
          <p:nvPr/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 descr="Tag=AccentColor&#10;Flavor=Light&#10;Target=Line">
            <a:extLst>
              <a:ext uri="{FF2B5EF4-FFF2-40B4-BE49-F238E27FC236}">
                <a16:creationId xmlns:a16="http://schemas.microsoft.com/office/drawing/2014/main" id="{7D4FC5F0-CBD6-AEEB-4902-28D624068890}"/>
              </a:ext>
            </a:extLst>
          </p:cNvPr>
          <p:cNvCxnSpPr>
            <a:cxnSpLocks/>
          </p:cNvCxnSpPr>
          <p:nvPr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 descr="Tag=AccentColor&#10;Flavor=Light&#10;Target=Line">
            <a:extLst>
              <a:ext uri="{FF2B5EF4-FFF2-40B4-BE49-F238E27FC236}">
                <a16:creationId xmlns:a16="http://schemas.microsoft.com/office/drawing/2014/main" id="{FA9EB4DB-DDA5-1A45-7D87-B2BF67D2D1C3}"/>
              </a:ext>
            </a:extLst>
          </p:cNvPr>
          <p:cNvCxnSpPr>
            <a:cxnSpLocks/>
          </p:cNvCxnSpPr>
          <p:nvPr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-18288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355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73" r:id="rId15"/>
    <p:sldLayoutId id="2147483874" r:id="rId16"/>
    <p:sldLayoutId id="2147483875" r:id="rId17"/>
    <p:sldLayoutId id="2147483876" r:id="rId18"/>
    <p:sldLayoutId id="2147483877" r:id="rId19"/>
    <p:sldLayoutId id="2147483878" r:id="rId20"/>
    <p:sldLayoutId id="2147483879" r:id="rId21"/>
    <p:sldLayoutId id="2147483880" r:id="rId22"/>
    <p:sldLayoutId id="2147483881" r:id="rId23"/>
    <p:sldLayoutId id="2147483882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mtananAhnaf/DialogFlow_Chatbot_Prototype.git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2107B0-826E-4E2E-390A-A0CBF1F86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300" dirty="0">
                <a:solidFill>
                  <a:srgbClr val="000000"/>
                </a:solidFill>
                <a:latin typeface="Tahoma"/>
                <a:ea typeface="Tahoma"/>
                <a:cs typeface="Tahoma"/>
              </a:rPr>
              <a:t>NLP Chatbot using </a:t>
            </a:r>
            <a:r>
              <a:rPr lang="en-US" sz="5300" dirty="0" err="1">
                <a:solidFill>
                  <a:srgbClr val="000000"/>
                </a:solidFill>
                <a:latin typeface="Tahoma"/>
                <a:ea typeface="Tahoma"/>
                <a:cs typeface="Tahoma"/>
              </a:rPr>
              <a:t>DialogFlow</a:t>
            </a:r>
            <a:r>
              <a:rPr lang="en-US" sz="5300" dirty="0">
                <a:solidFill>
                  <a:srgbClr val="000000"/>
                </a:solidFill>
                <a:latin typeface="Tahoma"/>
                <a:ea typeface="Tahoma"/>
                <a:cs typeface="Tahoma"/>
              </a:rPr>
              <a:t> for Training Company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810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95E1F4-BD92-A6B8-A13B-81597529E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 descr="A diagram of a chatbot&#10;&#10;AI-generated content may be incorrect.">
            <a:extLst>
              <a:ext uri="{FF2B5EF4-FFF2-40B4-BE49-F238E27FC236}">
                <a16:creationId xmlns:a16="http://schemas.microsoft.com/office/drawing/2014/main" id="{DBC8D60D-CD4C-A90E-C37A-50A99F1E9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798" y="164388"/>
            <a:ext cx="6677025" cy="2771775"/>
          </a:xfrm>
          <a:prstGeom prst="rect">
            <a:avLst/>
          </a:prstGeom>
        </p:spPr>
      </p:pic>
      <p:pic>
        <p:nvPicPr>
          <p:cNvPr id="7" name="Picture 6" descr="A diagram of a system&#10;&#10;AI-generated content may be incorrect.">
            <a:extLst>
              <a:ext uri="{FF2B5EF4-FFF2-40B4-BE49-F238E27FC236}">
                <a16:creationId xmlns:a16="http://schemas.microsoft.com/office/drawing/2014/main" id="{AB5FFD14-F2C7-1014-9955-0FDB3E557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798" y="3222242"/>
            <a:ext cx="667702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38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B551C3B6-A0D6-43F6-9F68-13666CDA5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28EC6A1-D299-4AFF-AD16-9ADC9A31F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585544-C200-BEF3-61CE-CCB5EE891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99" y="576263"/>
            <a:ext cx="3922908" cy="29676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Architecture Design Diagram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9E4A32E4-179C-6FC0-8A0F-65F163803AB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03152" y="-18288"/>
            <a:ext cx="685800" cy="685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4F6043-7A67-491B-98BC-F933DED7226D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9" name="Picture 8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0A515BAB-2BF4-D8B6-1E5D-A5069BEA3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945" y="467640"/>
            <a:ext cx="7661909" cy="5770248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285EE6CD-C61E-4F22-9787-1ADF1D3EB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493126" y="699894"/>
            <a:ext cx="698873" cy="5466696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chemeClr val="accent5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060C424-AE6E-4E63-BB6C-303952196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F79D2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3A5461B-0FE0-4F7B-B087-D898AA153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F79D2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369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99A3C9AE-6440-E266-03D1-504E4CB48C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 descr="A diagram of a class&#10;&#10;AI-generated content may be incorrect.">
            <a:extLst>
              <a:ext uri="{FF2B5EF4-FFF2-40B4-BE49-F238E27FC236}">
                <a16:creationId xmlns:a16="http://schemas.microsoft.com/office/drawing/2014/main" id="{8415B48D-CCEF-0A8E-C423-34DD22811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008" y="214641"/>
            <a:ext cx="8191500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44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EB33A8D-41A0-F72E-2DFF-C998B79C1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" name="Picture 8" descr="A diagram of a database&#10;&#10;AI-generated content may be incorrect.">
            <a:extLst>
              <a:ext uri="{FF2B5EF4-FFF2-40B4-BE49-F238E27FC236}">
                <a16:creationId xmlns:a16="http://schemas.microsoft.com/office/drawing/2014/main" id="{2A54B57B-2B47-DF02-D7BB-531CB9604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330" y="0"/>
            <a:ext cx="9192066" cy="673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117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551C3B6-A0D6-43F6-9F68-13666CDA5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8EC6A1-D299-4AFF-AD16-9ADC9A31F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140534-12CA-7701-A5DD-0C273227E7A8}"/>
              </a:ext>
            </a:extLst>
          </p:cNvPr>
          <p:cNvSpPr txBox="1"/>
          <p:nvPr/>
        </p:nvSpPr>
        <p:spPr>
          <a:xfrm>
            <a:off x="422899" y="576263"/>
            <a:ext cx="3922908" cy="296760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+mj-lt"/>
                <a:ea typeface="+mj-ea"/>
                <a:cs typeface="+mj-cs"/>
              </a:rPr>
              <a:t>Interface Design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164F52-E981-A3E0-F6C8-E22784B846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-18288"/>
            <a:ext cx="685800" cy="685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4F6043-7A67-491B-98BC-F933DED7226D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7" name="Picture 6" descr="A screenshot of a chatbot&#10;&#10;AI-generated content may be incorrect.">
            <a:extLst>
              <a:ext uri="{FF2B5EF4-FFF2-40B4-BE49-F238E27FC236}">
                <a16:creationId xmlns:a16="http://schemas.microsoft.com/office/drawing/2014/main" id="{543ECDEB-A750-36DC-1940-1BBD84068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153" y="319111"/>
            <a:ext cx="8108598" cy="585308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85EE6CD-C61E-4F22-9787-1ADF1D3EB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493126" y="699894"/>
            <a:ext cx="698873" cy="5466696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chemeClr val="accent5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060C424-AE6E-4E63-BB6C-303952196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FF2A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3A5461B-0FE0-4F7B-B087-D898AA153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FF2A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933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80268-1494-2660-4948-863C5C726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644" y="-141999"/>
            <a:ext cx="5341673" cy="132556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Tools and Technologies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39C3EA6F-C7F7-8CA4-C495-1C9EEFF33DF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CCF6A0-C4AE-EE27-BCCA-FAD18FEFFDD2}"/>
              </a:ext>
            </a:extLst>
          </p:cNvPr>
          <p:cNvSpPr txBox="1"/>
          <p:nvPr/>
        </p:nvSpPr>
        <p:spPr>
          <a:xfrm>
            <a:off x="717332" y="861849"/>
            <a:ext cx="9640611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Followings:</a:t>
            </a:r>
            <a:endParaRPr lang="en-US" b="1" dirty="0"/>
          </a:p>
          <a:p>
            <a:endParaRPr lang="en-US" b="1" dirty="0">
              <a:ea typeface="+mn-lt"/>
              <a:cs typeface="+mn-lt"/>
            </a:endParaRPr>
          </a:p>
          <a:p>
            <a:r>
              <a:rPr lang="en-US" b="1" dirty="0">
                <a:ea typeface="+mn-lt"/>
                <a:cs typeface="+mn-lt"/>
              </a:rPr>
              <a:t>Frontend:</a:t>
            </a:r>
            <a:br>
              <a:rPr lang="en-US" b="1" dirty="0">
                <a:ea typeface="+mn-lt"/>
                <a:cs typeface="+mn-lt"/>
              </a:rPr>
            </a:br>
            <a:r>
              <a:rPr lang="en-US" b="1" dirty="0">
                <a:ea typeface="+mn-lt"/>
                <a:cs typeface="+mn-lt"/>
              </a:rPr>
              <a:t> </a:t>
            </a:r>
            <a:r>
              <a:rPr lang="en-US" dirty="0">
                <a:ea typeface="+mn-lt"/>
                <a:cs typeface="+mn-lt"/>
              </a:rPr>
              <a:t>1- HTML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 2- CSS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 3- JS</a:t>
            </a:r>
          </a:p>
          <a:p>
            <a:r>
              <a:rPr lang="en-US">
                <a:ea typeface="+mn-lt"/>
                <a:cs typeface="+mn-lt"/>
              </a:rPr>
              <a:t> 4-Bootstrap</a:t>
            </a:r>
            <a:endParaRPr lang="en-US" dirty="0"/>
          </a:p>
          <a:p>
            <a:endParaRPr lang="en-US" b="1" dirty="0">
              <a:ea typeface="+mn-lt"/>
              <a:cs typeface="+mn-lt"/>
            </a:endParaRPr>
          </a:p>
          <a:p>
            <a:r>
              <a:rPr lang="en-US" b="1" dirty="0">
                <a:ea typeface="+mn-lt"/>
                <a:cs typeface="+mn-lt"/>
              </a:rPr>
              <a:t>Backend:</a:t>
            </a:r>
            <a:br>
              <a:rPr lang="en-US" b="1" dirty="0">
                <a:ea typeface="+mn-lt"/>
                <a:cs typeface="+mn-lt"/>
              </a:rPr>
            </a:br>
            <a:r>
              <a:rPr lang="en-US" b="1" dirty="0">
                <a:ea typeface="+mn-lt"/>
                <a:cs typeface="+mn-lt"/>
              </a:rPr>
              <a:t> </a:t>
            </a:r>
            <a:r>
              <a:rPr lang="en-US" dirty="0">
                <a:ea typeface="+mn-lt"/>
                <a:cs typeface="+mn-lt"/>
              </a:rPr>
              <a:t>1- PHP Language</a:t>
            </a:r>
            <a:endParaRPr lang="en-US" dirty="0"/>
          </a:p>
          <a:p>
            <a:endParaRPr lang="en-US" b="1" dirty="0">
              <a:ea typeface="+mn-lt"/>
              <a:cs typeface="+mn-lt"/>
            </a:endParaRPr>
          </a:p>
          <a:p>
            <a:r>
              <a:rPr lang="en-US" b="1" dirty="0">
                <a:ea typeface="+mn-lt"/>
                <a:cs typeface="+mn-lt"/>
              </a:rPr>
              <a:t>Database:</a:t>
            </a:r>
            <a:br>
              <a:rPr lang="en-US" b="1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 1- MySQL (XAMPP Server)</a:t>
            </a:r>
            <a:endParaRPr lang="en-US" dirty="0"/>
          </a:p>
          <a:p>
            <a:endParaRPr lang="en-US" b="1" dirty="0">
              <a:ea typeface="+mn-lt"/>
              <a:cs typeface="+mn-lt"/>
            </a:endParaRPr>
          </a:p>
          <a:p>
            <a:r>
              <a:rPr lang="en-US" b="1" dirty="0">
                <a:ea typeface="+mn-lt"/>
                <a:cs typeface="+mn-lt"/>
              </a:rPr>
              <a:t>Chatbot:</a:t>
            </a:r>
            <a:br>
              <a:rPr lang="en-US" b="1" dirty="0">
                <a:ea typeface="+mn-lt"/>
                <a:cs typeface="+mn-lt"/>
              </a:rPr>
            </a:br>
            <a:r>
              <a:rPr lang="en-US" b="1" dirty="0">
                <a:ea typeface="+mn-lt"/>
                <a:cs typeface="+mn-lt"/>
              </a:rPr>
              <a:t> </a:t>
            </a:r>
            <a:r>
              <a:rPr lang="en-US" dirty="0">
                <a:ea typeface="+mn-lt"/>
                <a:cs typeface="+mn-lt"/>
              </a:rPr>
              <a:t>1- </a:t>
            </a:r>
            <a:r>
              <a:rPr lang="en-US" dirty="0" err="1">
                <a:ea typeface="+mn-lt"/>
                <a:cs typeface="+mn-lt"/>
              </a:rPr>
              <a:t>Dialogflow</a:t>
            </a:r>
            <a:r>
              <a:rPr lang="en-US" dirty="0">
                <a:ea typeface="+mn-lt"/>
                <a:cs typeface="+mn-lt"/>
              </a:rPr>
              <a:t>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23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F1F15-46F5-4A2B-AF38-34F3B8027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A4C54-B3B2-4B02-A340-C72E57FEE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 err="1"/>
              <a:t>Imtanan</a:t>
            </a:r>
            <a:r>
              <a:rPr lang="en-US" dirty="0"/>
              <a:t> Ahnaf</a:t>
            </a:r>
          </a:p>
          <a:p>
            <a:r>
              <a:rPr lang="en-US" dirty="0"/>
              <a:t>BC200401263</a:t>
            </a:r>
          </a:p>
          <a:p>
            <a:r>
              <a:rPr lang="en-US" dirty="0"/>
              <a:t>bc200401263@vu.edu.pk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345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E42FE-4DCC-48A1-2D00-785A9C9A9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159" y="1115167"/>
            <a:ext cx="9669517" cy="114755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GitHub Repository Link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rgbClr val="2C3948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A21176-CF74-C3A3-68A5-79A391BD5DB4}"/>
              </a:ext>
            </a:extLst>
          </p:cNvPr>
          <p:cNvSpPr txBox="1"/>
          <p:nvPr/>
        </p:nvSpPr>
        <p:spPr>
          <a:xfrm>
            <a:off x="693682" y="2559169"/>
            <a:ext cx="10710041" cy="5386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900" dirty="0">
                <a:ea typeface="+mn-lt"/>
                <a:cs typeface="+mn-lt"/>
                <a:hlinkClick r:id="rId2"/>
              </a:rPr>
              <a:t>https://github.com/ImtananAhnaf/DialogFlow_Chatbot_Prototype.git</a:t>
            </a:r>
            <a:endParaRPr lang="en-US" sz="2900" dirty="0"/>
          </a:p>
        </p:txBody>
      </p:sp>
    </p:spTree>
    <p:extLst>
      <p:ext uri="{BB962C8B-B14F-4D97-AF65-F5344CB8AC3E}">
        <p14:creationId xmlns:p14="http://schemas.microsoft.com/office/powerpoint/2010/main" val="2489286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689D8-CDAC-4215-96CD-8548432CE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556" y="601608"/>
            <a:ext cx="10778937" cy="1325563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rgbClr val="0070C0"/>
                </a:solidFill>
                <a:latin typeface="Tahoma"/>
                <a:ea typeface="Tahoma"/>
                <a:cs typeface="Tahoma"/>
              </a:rPr>
              <a:t>INTRODUCTION OF PROJECT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0502F-36D4-4E60-B6E9-08628B2C5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5106" y="2284418"/>
            <a:ext cx="9096566" cy="4200667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2800">
                <a:solidFill>
                  <a:srgbClr val="000000"/>
                </a:solidFill>
                <a:latin typeface="Tahoma"/>
                <a:ea typeface="Tahoma"/>
                <a:cs typeface="Tahoma"/>
              </a:rPr>
              <a:t>The primary purpose of the project is to develop an AI-powered chatbot specifically for a Training Company. This chatbot will streamline and automate various administrative tasks and student interactions, providing an efficient and user-friendly platform for handling inquiries. By leveraging Google DialogFlow’s advanced NLP capabilities, the chatbot aims to improve operational efficiency and enhance the user experience for students, staff, and prospective enrollees.</a:t>
            </a:r>
            <a:endParaRPr lang="en-US"/>
          </a:p>
          <a:p>
            <a:endParaRPr lang="en-US" dirty="0"/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86A23B90-D6E2-D980-7780-B6FC54FD8D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E0FD4B5-4088-0CC7-E6CC-DEA779045EB0}"/>
              </a:ext>
            </a:extLst>
          </p:cNvPr>
          <p:cNvSpPr txBox="1">
            <a:spLocks/>
          </p:cNvSpPr>
          <p:nvPr/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4F6043-7A67-491B-98BC-F933DED7226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309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1794-986C-4679-93EA-5F3C3EE6C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661" y="-199807"/>
            <a:ext cx="8971538" cy="108908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Requirements(functional)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5403B-F6A5-4855-B204-4A9D1F5B2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520" y="688053"/>
            <a:ext cx="9741183" cy="4238695"/>
          </a:xfr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z="1500" b="1" dirty="0">
                <a:solidFill>
                  <a:schemeClr val="tx1"/>
                </a:solidFill>
              </a:rPr>
              <a:t>Functional Requirements – Training Chatbot</a:t>
            </a:r>
          </a:p>
          <a:p>
            <a:r>
              <a:rPr lang="en-US" sz="1500" b="1" dirty="0">
                <a:solidFill>
                  <a:schemeClr val="tx1"/>
                </a:solidFill>
              </a:rPr>
              <a:t>1. Student Inquiry Handling</a:t>
            </a:r>
            <a:endParaRPr lang="en-US" sz="1500" dirty="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Answers FAQs about </a:t>
            </a:r>
            <a:r>
              <a:rPr lang="en-US" sz="1500" b="1" dirty="0">
                <a:solidFill>
                  <a:schemeClr val="tx1"/>
                </a:solidFill>
                <a:ea typeface="+mn-lt"/>
                <a:cs typeface="+mn-lt"/>
              </a:rPr>
              <a:t>courses, fees, schedules, and trainers</a:t>
            </a:r>
            <a:endParaRPr lang="en-US" sz="1500" dirty="0">
              <a:solidFill>
                <a:schemeClr val="tx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Provides details on </a:t>
            </a:r>
            <a:r>
              <a:rPr lang="en-US" sz="1500" b="1" dirty="0">
                <a:solidFill>
                  <a:schemeClr val="tx1"/>
                </a:solidFill>
                <a:ea typeface="+mn-lt"/>
                <a:cs typeface="+mn-lt"/>
              </a:rPr>
              <a:t>course content &amp; certifications</a:t>
            </a:r>
            <a:endParaRPr lang="en-US" sz="1500" dirty="0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en-US" sz="1500" b="1" dirty="0">
                <a:solidFill>
                  <a:schemeClr val="tx1"/>
                </a:solidFill>
              </a:rPr>
              <a:t>2. Course Registration</a:t>
            </a:r>
            <a:endParaRPr lang="en-US" sz="1500" dirty="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Displays available courses for </a:t>
            </a:r>
            <a:r>
              <a:rPr lang="en-US" sz="1500" b="1" dirty="0">
                <a:solidFill>
                  <a:schemeClr val="tx1"/>
                </a:solidFill>
                <a:ea typeface="+mn-lt"/>
                <a:cs typeface="+mn-lt"/>
              </a:rPr>
              <a:t>easy registration</a:t>
            </a:r>
            <a:endParaRPr lang="en-US" sz="1500" dirty="0">
              <a:solidFill>
                <a:schemeClr val="tx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Sends </a:t>
            </a:r>
            <a:r>
              <a:rPr lang="en-US" sz="1500" b="1" dirty="0">
                <a:solidFill>
                  <a:schemeClr val="tx1"/>
                </a:solidFill>
                <a:ea typeface="+mn-lt"/>
                <a:cs typeface="+mn-lt"/>
              </a:rPr>
              <a:t>confirmation messages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upon successful signup</a:t>
            </a:r>
          </a:p>
          <a:p>
            <a:r>
              <a:rPr lang="en-US" sz="1500" b="1" dirty="0">
                <a:solidFill>
                  <a:schemeClr val="tx1"/>
                </a:solidFill>
              </a:rPr>
              <a:t>3. Schedule Management</a:t>
            </a:r>
            <a:endParaRPr lang="en-US" sz="1500" dirty="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Provides </a:t>
            </a:r>
            <a:r>
              <a:rPr lang="en-US" sz="1500" b="1" dirty="0">
                <a:solidFill>
                  <a:schemeClr val="tx1"/>
                </a:solidFill>
                <a:ea typeface="+mn-lt"/>
                <a:cs typeface="+mn-lt"/>
              </a:rPr>
              <a:t>class schedules &amp; batch timings</a:t>
            </a:r>
            <a:endParaRPr lang="en-US" sz="1500" dirty="0">
              <a:solidFill>
                <a:schemeClr val="tx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Allows users to check </a:t>
            </a:r>
            <a:r>
              <a:rPr lang="en-US" sz="1500" b="1" dirty="0">
                <a:solidFill>
                  <a:schemeClr val="tx1"/>
                </a:solidFill>
                <a:ea typeface="+mn-lt"/>
                <a:cs typeface="+mn-lt"/>
              </a:rPr>
              <a:t>upcoming &amp; ongoing classes</a:t>
            </a:r>
            <a:endParaRPr lang="en-US" sz="1500" dirty="0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en-US" sz="1500" b="1" dirty="0">
                <a:solidFill>
                  <a:schemeClr val="tx1"/>
                </a:solidFill>
              </a:rPr>
              <a:t>4. Resource Distribution</a:t>
            </a:r>
            <a:endParaRPr lang="en-US" sz="1500" dirty="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Enables students to </a:t>
            </a:r>
            <a:r>
              <a:rPr lang="en-US" sz="1500" b="1" dirty="0">
                <a:solidFill>
                  <a:schemeClr val="tx1"/>
                </a:solidFill>
                <a:ea typeface="+mn-lt"/>
                <a:cs typeface="+mn-lt"/>
              </a:rPr>
              <a:t>download brochures &amp; training materials</a:t>
            </a:r>
            <a:endParaRPr lang="en-US" sz="1500" dirty="0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en-US" sz="1500" b="1" dirty="0">
                <a:solidFill>
                  <a:schemeClr val="tx1"/>
                </a:solidFill>
              </a:rPr>
              <a:t>5. Personalized Interaction</a:t>
            </a:r>
            <a:endParaRPr lang="en-US" sz="1500" dirty="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Recommends </a:t>
            </a:r>
            <a:r>
              <a:rPr lang="en-US" sz="1500" b="1" dirty="0">
                <a:solidFill>
                  <a:schemeClr val="tx1"/>
                </a:solidFill>
                <a:ea typeface="+mn-lt"/>
                <a:cs typeface="+mn-lt"/>
              </a:rPr>
              <a:t>courses based on user interests &amp; history</a:t>
            </a:r>
            <a:endParaRPr lang="en-US" sz="1500" dirty="0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en-US" sz="1500" b="1" dirty="0">
                <a:solidFill>
                  <a:schemeClr val="tx1"/>
                </a:solidFill>
              </a:rPr>
              <a:t>6. Management Tasks (Admin Panel)</a:t>
            </a:r>
            <a:endParaRPr lang="en-US" sz="1500" dirty="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500" b="1" dirty="0">
                <a:solidFill>
                  <a:schemeClr val="tx1"/>
                </a:solidFill>
                <a:ea typeface="+mn-lt"/>
                <a:cs typeface="+mn-lt"/>
              </a:rPr>
              <a:t>Manage Course Catalog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 – Add, update, or remove course details</a:t>
            </a:r>
          </a:p>
          <a:p>
            <a:pPr marL="285750" indent="-285750">
              <a:buFont typeface="Arial"/>
              <a:buChar char="•"/>
            </a:pPr>
            <a:endParaRPr lang="en-US" sz="1500" dirty="0">
              <a:solidFill>
                <a:schemeClr val="tx1"/>
              </a:solidFill>
            </a:endParaRPr>
          </a:p>
          <a:p>
            <a:endParaRPr lang="en-US" sz="1500" b="1" dirty="0">
              <a:solidFill>
                <a:schemeClr val="tx1"/>
              </a:solidFill>
            </a:endParaRPr>
          </a:p>
          <a:p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53F77DE-9A00-003D-3E35-AA011DA6A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AD73156-2390-BB42-48B5-818ECA165475}"/>
              </a:ext>
            </a:extLst>
          </p:cNvPr>
          <p:cNvSpPr txBox="1">
            <a:spLocks/>
          </p:cNvSpPr>
          <p:nvPr/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4F6043-7A67-491B-98BC-F933DED7226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628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BAD7B4-5997-4A95-A2A9-773DF1F4C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380" y="168986"/>
            <a:ext cx="5646541" cy="529537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VU Process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Model</a:t>
            </a:r>
          </a:p>
        </p:txBody>
      </p:sp>
      <p:pic>
        <p:nvPicPr>
          <p:cNvPr id="15" name="Picture 14" descr="A diagram of software development&#10;&#10;AI-generated content may be incorrect.">
            <a:extLst>
              <a:ext uri="{FF2B5EF4-FFF2-40B4-BE49-F238E27FC236}">
                <a16:creationId xmlns:a16="http://schemas.microsoft.com/office/drawing/2014/main" id="{5875F463-8DC5-3822-6FA6-BC4D9AD47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194" y="530117"/>
            <a:ext cx="7571062" cy="578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98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BAD7B4-5997-4A95-A2A9-773DF1F4C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380" y="1128056"/>
            <a:ext cx="4477266" cy="330449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  <a:latin typeface="Tahoma"/>
                <a:ea typeface="Tahoma"/>
                <a:cs typeface="Tahoma"/>
              </a:rPr>
              <a:t>Use Case Diagram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 descr="A diagram of a course&#10;&#10;AI-generated content may be incorrect.">
            <a:extLst>
              <a:ext uri="{FF2B5EF4-FFF2-40B4-BE49-F238E27FC236}">
                <a16:creationId xmlns:a16="http://schemas.microsoft.com/office/drawing/2014/main" id="{4C9D77AA-F64D-395C-5155-830170BD3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951" y="-1"/>
            <a:ext cx="3493685" cy="697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600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company relationship diagram&#10;&#10;AI-generated content may be incorrect.">
            <a:extLst>
              <a:ext uri="{FF2B5EF4-FFF2-40B4-BE49-F238E27FC236}">
                <a16:creationId xmlns:a16="http://schemas.microsoft.com/office/drawing/2014/main" id="{A68B3FE6-BFCE-F01E-BA5F-F6FE522AC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30" y="0"/>
            <a:ext cx="110279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960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15832-3B88-48CF-8043-95E6A4907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9764" y="-318047"/>
            <a:ext cx="10660350" cy="1325563"/>
          </a:xfrm>
        </p:spPr>
        <p:txBody>
          <a:bodyPr>
            <a:normAutofit/>
          </a:bodyPr>
          <a:lstStyle/>
          <a:p>
            <a:r>
              <a:rPr lang="en-US" err="1">
                <a:solidFill>
                  <a:schemeClr val="tx1"/>
                </a:solidFill>
              </a:rPr>
              <a:t>Squence</a:t>
            </a:r>
            <a:r>
              <a:rPr lang="en-US" dirty="0">
                <a:solidFill>
                  <a:schemeClr val="tx1"/>
                </a:solidFill>
              </a:rPr>
              <a:t> Diagram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EC64CEEC-83BF-60C7-B00E-F2DE1BC02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 descr="A diagram of a chatbot&#10;&#10;AI-generated content may be incorrect.">
            <a:extLst>
              <a:ext uri="{FF2B5EF4-FFF2-40B4-BE49-F238E27FC236}">
                <a16:creationId xmlns:a16="http://schemas.microsoft.com/office/drawing/2014/main" id="{D27D612A-BFAE-E354-7FA9-ECD2B98BF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695" y="681695"/>
            <a:ext cx="6677025" cy="2867025"/>
          </a:xfrm>
          <a:prstGeom prst="rect">
            <a:avLst/>
          </a:prstGeom>
        </p:spPr>
      </p:pic>
      <p:pic>
        <p:nvPicPr>
          <p:cNvPr id="10" name="Picture 9" descr="A diagram of a course registration&#10;&#10;AI-generated content may be incorrect.">
            <a:extLst>
              <a:ext uri="{FF2B5EF4-FFF2-40B4-BE49-F238E27FC236}">
                <a16:creationId xmlns:a16="http://schemas.microsoft.com/office/drawing/2014/main" id="{AC31DB68-3838-B1CA-E0CB-D57241338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6695" y="3435732"/>
            <a:ext cx="6545646" cy="344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87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7DDCA-6FF6-ECDE-1EDE-5E1A964A3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 descr="A diagram of a chatbot&#10;&#10;AI-generated content may be incorrect.">
            <a:extLst>
              <a:ext uri="{FF2B5EF4-FFF2-40B4-BE49-F238E27FC236}">
                <a16:creationId xmlns:a16="http://schemas.microsoft.com/office/drawing/2014/main" id="{B4A0A7D5-1CDC-21F6-F343-1FF84A0B7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039" y="226794"/>
            <a:ext cx="6677025" cy="2962275"/>
          </a:xfrm>
          <a:prstGeom prst="rect">
            <a:avLst/>
          </a:prstGeom>
        </p:spPr>
      </p:pic>
      <p:pic>
        <p:nvPicPr>
          <p:cNvPr id="7" name="Picture 6" descr="A diagram of a structure&#10;&#10;AI-generated content may be incorrect.">
            <a:extLst>
              <a:ext uri="{FF2B5EF4-FFF2-40B4-BE49-F238E27FC236}">
                <a16:creationId xmlns:a16="http://schemas.microsoft.com/office/drawing/2014/main" id="{B8F1384C-BB27-F61D-C379-7B0B801F6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660" y="3504707"/>
            <a:ext cx="6939783" cy="268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54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setVTI">
  <a:themeElements>
    <a:clrScheme name="Custom 20">
      <a:dk1>
        <a:srgbClr val="000000"/>
      </a:dk1>
      <a:lt1>
        <a:sysClr val="window" lastClr="FFFFFF"/>
      </a:lt1>
      <a:dk2>
        <a:srgbClr val="2C3948"/>
      </a:dk2>
      <a:lt2>
        <a:srgbClr val="F4F4F4"/>
      </a:lt2>
      <a:accent1>
        <a:srgbClr val="F49D90"/>
      </a:accent1>
      <a:accent2>
        <a:srgbClr val="D6947C"/>
      </a:accent2>
      <a:accent3>
        <a:srgbClr val="BF8484"/>
      </a:accent3>
      <a:accent4>
        <a:srgbClr val="96A9AA"/>
      </a:accent4>
      <a:accent5>
        <a:srgbClr val="DD796C"/>
      </a:accent5>
      <a:accent6>
        <a:srgbClr val="D09145"/>
      </a:accent6>
      <a:hlink>
        <a:srgbClr val="DF686A"/>
      </a:hlink>
      <a:folHlink>
        <a:srgbClr val="F93F1C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CCFBFAD-0D5C-4560-A0B6-6D94F8C673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D6D0E89-8FE5-4564-B75D-6D6A80E9265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666BB56-E71F-413C-A17E-3C61B4BD473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OffsetVTI</Template>
  <TotalTime>2</TotalTime>
  <Words>304</Words>
  <Application>Microsoft Office PowerPoint</Application>
  <PresentationFormat>Widescreen</PresentationFormat>
  <Paragraphs>67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Dante</vt:lpstr>
      <vt:lpstr>Dante (Headings)2</vt:lpstr>
      <vt:lpstr>Helvetica Neue Medium</vt:lpstr>
      <vt:lpstr>Tahoma</vt:lpstr>
      <vt:lpstr>Wingdings 2</vt:lpstr>
      <vt:lpstr>OffsetVTI</vt:lpstr>
      <vt:lpstr>NLP Chatbot using DialogFlow for Training Company </vt:lpstr>
      <vt:lpstr>GitHub Repository Link </vt:lpstr>
      <vt:lpstr>INTRODUCTION OF PROJECT </vt:lpstr>
      <vt:lpstr>Requirements(functional)</vt:lpstr>
      <vt:lpstr>VU Process  Model</vt:lpstr>
      <vt:lpstr>Use Case Diagram </vt:lpstr>
      <vt:lpstr>PowerPoint Presentation</vt:lpstr>
      <vt:lpstr>Squence Diagram</vt:lpstr>
      <vt:lpstr>PowerPoint Presentation</vt:lpstr>
      <vt:lpstr>PowerPoint Presentation</vt:lpstr>
      <vt:lpstr>Architecture Design Diagram</vt:lpstr>
      <vt:lpstr>PowerPoint Presentation</vt:lpstr>
      <vt:lpstr>PowerPoint Presentation</vt:lpstr>
      <vt:lpstr>PowerPoint Presentation</vt:lpstr>
      <vt:lpstr>Tools and Technologies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NLP Chatbot using DialogFlow for Training Company </dc:title>
  <dc:creator/>
  <cp:lastModifiedBy>Hafiz Muhammad Zeeshan</cp:lastModifiedBy>
  <cp:revision>210</cp:revision>
  <dcterms:created xsi:type="dcterms:W3CDTF">2025-03-13T14:44:04Z</dcterms:created>
  <dcterms:modified xsi:type="dcterms:W3CDTF">2025-03-13T17:37:14Z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